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relia" charset="1" panose="00000500000000000000"/>
      <p:regular r:id="rId10"/>
    </p:embeddedFont>
    <p:embeddedFont>
      <p:font typeface="Carelia Italics" charset="1" panose="00000500000000000000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Dosis" charset="1" panose="02010503020202060003"/>
      <p:regular r:id="rId20"/>
    </p:embeddedFont>
    <p:embeddedFont>
      <p:font typeface="Dosis Bold" charset="1" panose="02010803020202060003"/>
      <p:regular r:id="rId21"/>
    </p:embeddedFont>
    <p:embeddedFont>
      <p:font typeface="Dosis Extra-Light" charset="1" panose="02010203020202060003"/>
      <p:regular r:id="rId22"/>
    </p:embeddedFont>
    <p:embeddedFont>
      <p:font typeface="Dosis Light" charset="1" panose="02010803020202060003"/>
      <p:regular r:id="rId23"/>
    </p:embeddedFont>
    <p:embeddedFont>
      <p:font typeface="Dosis Medium" charset="1" panose="02010603020202060003"/>
      <p:regular r:id="rId24"/>
    </p:embeddedFont>
    <p:embeddedFont>
      <p:font typeface="Dosis Semi-Bold" charset="1" panose="02010703020202060003"/>
      <p:regular r:id="rId25"/>
    </p:embeddedFont>
    <p:embeddedFont>
      <p:font typeface="Dosis Ultra-Bold" charset="1" panose="020109030202020600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29971" y="3927467"/>
            <a:ext cx="10228058" cy="1710875"/>
          </a:xfrm>
          <a:custGeom>
            <a:avLst/>
            <a:gdLst/>
            <a:ahLst/>
            <a:cxnLst/>
            <a:rect r="r" b="b" t="t" l="l"/>
            <a:pathLst>
              <a:path h="1710875" w="10228058">
                <a:moveTo>
                  <a:pt x="0" y="0"/>
                </a:moveTo>
                <a:lnTo>
                  <a:pt x="10228058" y="0"/>
                </a:lnTo>
                <a:lnTo>
                  <a:pt x="10228058" y="1710875"/>
                </a:lnTo>
                <a:lnTo>
                  <a:pt x="0" y="17108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18992" y="2706135"/>
            <a:ext cx="10850017" cy="375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1070A"/>
                </a:solidFill>
                <a:latin typeface="Arimo Bold"/>
              </a:rPr>
              <a:t>GOOGLE MAP</a:t>
            </a:r>
          </a:p>
          <a:p>
            <a:pPr algn="ctr">
              <a:lnSpc>
                <a:spcPts val="16099"/>
              </a:lnSpc>
            </a:pPr>
            <a:r>
              <a:rPr lang="en-US" sz="11499">
                <a:solidFill>
                  <a:srgbClr val="01070A"/>
                </a:solidFill>
                <a:ea typeface="Arimo Bold"/>
              </a:rPr>
              <a:t>評論分析系統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06302" y="6672796"/>
            <a:ext cx="8075396" cy="68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8"/>
              </a:lnSpc>
            </a:pPr>
            <a:r>
              <a:rPr lang="en-US" sz="3999">
                <a:solidFill>
                  <a:srgbClr val="01070A"/>
                </a:solidFill>
                <a:latin typeface="Arimo"/>
                <a:ea typeface="Arimo"/>
              </a:rPr>
              <a:t>北商資管專題 113206 小組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63033" y="6195861"/>
            <a:ext cx="6914093" cy="5028432"/>
          </a:xfrm>
          <a:custGeom>
            <a:avLst/>
            <a:gdLst/>
            <a:ahLst/>
            <a:cxnLst/>
            <a:rect r="r" b="b" t="t" l="l"/>
            <a:pathLst>
              <a:path h="5028432" w="6914093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56379" y="5404911"/>
            <a:ext cx="8246933" cy="6247677"/>
          </a:xfrm>
          <a:custGeom>
            <a:avLst/>
            <a:gdLst/>
            <a:ahLst/>
            <a:cxnLst/>
            <a:rect r="r" b="b" t="t" l="l"/>
            <a:pathLst>
              <a:path h="6247677" w="8246933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08980" y="-1652824"/>
            <a:ext cx="8905028" cy="5575060"/>
          </a:xfrm>
          <a:custGeom>
            <a:avLst/>
            <a:gdLst/>
            <a:ahLst/>
            <a:cxnLst/>
            <a:rect r="r" b="b" t="t" l="l"/>
            <a:pathLst>
              <a:path h="5575060" w="8905028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495846">
            <a:off x="-3929800" y="-2685694"/>
            <a:ext cx="5243739" cy="7338566"/>
          </a:xfrm>
          <a:custGeom>
            <a:avLst/>
            <a:gdLst/>
            <a:ahLst/>
            <a:cxnLst/>
            <a:rect r="r" b="b" t="t" l="l"/>
            <a:pathLst>
              <a:path h="7338566" w="5243739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7541" y="1028700"/>
            <a:ext cx="14154503" cy="8229600"/>
            <a:chOff x="0" y="0"/>
            <a:chExt cx="3727935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7935" cy="2167467"/>
            </a:xfrm>
            <a:custGeom>
              <a:avLst/>
              <a:gdLst/>
              <a:ahLst/>
              <a:cxnLst/>
              <a:rect r="r" b="b" t="t" l="l"/>
              <a:pathLst>
                <a:path h="2167467" w="3727935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4095139" y="7216334"/>
            <a:ext cx="3445285" cy="2505662"/>
          </a:xfrm>
          <a:custGeom>
            <a:avLst/>
            <a:gdLst/>
            <a:ahLst/>
            <a:cxnLst/>
            <a:rect r="r" b="b" t="t" l="l"/>
            <a:pathLst>
              <a:path h="2505662" w="3445285">
                <a:moveTo>
                  <a:pt x="3445284" y="0"/>
                </a:moveTo>
                <a:lnTo>
                  <a:pt x="0" y="0"/>
                </a:lnTo>
                <a:lnTo>
                  <a:pt x="0" y="2505661"/>
                </a:lnTo>
                <a:lnTo>
                  <a:pt x="3445284" y="2505661"/>
                </a:lnTo>
                <a:lnTo>
                  <a:pt x="34452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81587" y="7410868"/>
            <a:ext cx="2035778" cy="2116593"/>
          </a:xfrm>
          <a:custGeom>
            <a:avLst/>
            <a:gdLst/>
            <a:ahLst/>
            <a:cxnLst/>
            <a:rect r="r" b="b" t="t" l="l"/>
            <a:pathLst>
              <a:path h="2116593" w="2035778">
                <a:moveTo>
                  <a:pt x="2035778" y="0"/>
                </a:moveTo>
                <a:lnTo>
                  <a:pt x="0" y="0"/>
                </a:lnTo>
                <a:lnTo>
                  <a:pt x="0" y="2116593"/>
                </a:lnTo>
                <a:lnTo>
                  <a:pt x="2035778" y="2116593"/>
                </a:lnTo>
                <a:lnTo>
                  <a:pt x="203577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184283" y="4238762"/>
            <a:ext cx="1855658" cy="185565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465022" y="4519500"/>
            <a:ext cx="1294180" cy="1294180"/>
          </a:xfrm>
          <a:custGeom>
            <a:avLst/>
            <a:gdLst/>
            <a:ahLst/>
            <a:cxnLst/>
            <a:rect r="r" b="b" t="t" l="l"/>
            <a:pathLst>
              <a:path h="1294180" w="1294180">
                <a:moveTo>
                  <a:pt x="0" y="0"/>
                </a:moveTo>
                <a:lnTo>
                  <a:pt x="1294180" y="0"/>
                </a:lnTo>
                <a:lnTo>
                  <a:pt x="1294180" y="1294181"/>
                </a:lnTo>
                <a:lnTo>
                  <a:pt x="0" y="12941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120508" y="4238762"/>
            <a:ext cx="1855658" cy="185565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401246" y="4519500"/>
            <a:ext cx="1294180" cy="1294180"/>
          </a:xfrm>
          <a:custGeom>
            <a:avLst/>
            <a:gdLst/>
            <a:ahLst/>
            <a:cxnLst/>
            <a:rect r="r" b="b" t="t" l="l"/>
            <a:pathLst>
              <a:path h="1294180" w="1294180">
                <a:moveTo>
                  <a:pt x="0" y="0"/>
                </a:moveTo>
                <a:lnTo>
                  <a:pt x="1294181" y="0"/>
                </a:lnTo>
                <a:lnTo>
                  <a:pt x="1294181" y="1294181"/>
                </a:lnTo>
                <a:lnTo>
                  <a:pt x="0" y="12941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056732" y="4238762"/>
            <a:ext cx="1855658" cy="185565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337471" y="4519500"/>
            <a:ext cx="1294180" cy="1294180"/>
          </a:xfrm>
          <a:custGeom>
            <a:avLst/>
            <a:gdLst/>
            <a:ahLst/>
            <a:cxnLst/>
            <a:rect r="r" b="b" t="t" l="l"/>
            <a:pathLst>
              <a:path h="1294180" w="1294180">
                <a:moveTo>
                  <a:pt x="0" y="0"/>
                </a:moveTo>
                <a:lnTo>
                  <a:pt x="1294180" y="0"/>
                </a:lnTo>
                <a:lnTo>
                  <a:pt x="1294180" y="1294181"/>
                </a:lnTo>
                <a:lnTo>
                  <a:pt x="0" y="12941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375610" y="4238762"/>
            <a:ext cx="1855658" cy="185565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656349" y="4519500"/>
            <a:ext cx="1294180" cy="1294180"/>
          </a:xfrm>
          <a:custGeom>
            <a:avLst/>
            <a:gdLst/>
            <a:ahLst/>
            <a:cxnLst/>
            <a:rect r="r" b="b" t="t" l="l"/>
            <a:pathLst>
              <a:path h="1294180" w="1294180">
                <a:moveTo>
                  <a:pt x="0" y="0"/>
                </a:moveTo>
                <a:lnTo>
                  <a:pt x="1294180" y="0"/>
                </a:lnTo>
                <a:lnTo>
                  <a:pt x="1294180" y="1294181"/>
                </a:lnTo>
                <a:lnTo>
                  <a:pt x="0" y="1294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1311835" y="4238762"/>
            <a:ext cx="1855658" cy="185565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592573" y="4519500"/>
            <a:ext cx="1294180" cy="1294180"/>
          </a:xfrm>
          <a:custGeom>
            <a:avLst/>
            <a:gdLst/>
            <a:ahLst/>
            <a:cxnLst/>
            <a:rect r="r" b="b" t="t" l="l"/>
            <a:pathLst>
              <a:path h="1294180" w="1294180">
                <a:moveTo>
                  <a:pt x="0" y="0"/>
                </a:moveTo>
                <a:lnTo>
                  <a:pt x="1294181" y="0"/>
                </a:lnTo>
                <a:lnTo>
                  <a:pt x="1294181" y="1294181"/>
                </a:lnTo>
                <a:lnTo>
                  <a:pt x="0" y="12941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248059" y="4238762"/>
            <a:ext cx="1855658" cy="185565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9528798" y="4519500"/>
            <a:ext cx="1294180" cy="1294180"/>
          </a:xfrm>
          <a:custGeom>
            <a:avLst/>
            <a:gdLst/>
            <a:ahLst/>
            <a:cxnLst/>
            <a:rect r="r" b="b" t="t" l="l"/>
            <a:pathLst>
              <a:path h="1294180" w="1294180">
                <a:moveTo>
                  <a:pt x="0" y="0"/>
                </a:moveTo>
                <a:lnTo>
                  <a:pt x="1294180" y="0"/>
                </a:lnTo>
                <a:lnTo>
                  <a:pt x="1294180" y="1294181"/>
                </a:lnTo>
                <a:lnTo>
                  <a:pt x="0" y="12941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733530" y="6161697"/>
            <a:ext cx="2757164" cy="58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1"/>
              </a:lnSpc>
            </a:pPr>
            <a:r>
              <a:rPr lang="en-US" sz="3372">
                <a:solidFill>
                  <a:srgbClr val="01070A"/>
                </a:solidFill>
                <a:ea typeface="Dosis"/>
              </a:rPr>
              <a:t>介面設計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24857" y="6161697"/>
            <a:ext cx="2757164" cy="58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1"/>
              </a:lnSpc>
            </a:pPr>
            <a:r>
              <a:rPr lang="en-US" sz="3372">
                <a:solidFill>
                  <a:srgbClr val="01070A"/>
                </a:solidFill>
                <a:ea typeface="Dosis"/>
              </a:rPr>
              <a:t>疑難雜症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69755" y="6161697"/>
            <a:ext cx="2757164" cy="58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1"/>
              </a:lnSpc>
            </a:pPr>
            <a:r>
              <a:rPr lang="en-US" sz="3372">
                <a:solidFill>
                  <a:srgbClr val="01070A"/>
                </a:solidFill>
                <a:ea typeface="Dosis"/>
              </a:rPr>
              <a:t>專題架構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861082" y="6161697"/>
            <a:ext cx="2757164" cy="58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1"/>
              </a:lnSpc>
            </a:pPr>
            <a:r>
              <a:rPr lang="en-US" sz="3372">
                <a:solidFill>
                  <a:srgbClr val="01070A"/>
                </a:solidFill>
                <a:ea typeface="Dosis"/>
              </a:rPr>
              <a:t>技術學習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05979" y="6161697"/>
            <a:ext cx="2757164" cy="58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1"/>
              </a:lnSpc>
            </a:pPr>
            <a:r>
              <a:rPr lang="en-US" sz="3372">
                <a:solidFill>
                  <a:srgbClr val="01070A"/>
                </a:solidFill>
                <a:ea typeface="Dosis"/>
              </a:rPr>
              <a:t>基礎需求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797306" y="6161697"/>
            <a:ext cx="2757164" cy="58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1"/>
              </a:lnSpc>
            </a:pPr>
            <a:r>
              <a:rPr lang="en-US" sz="3372">
                <a:solidFill>
                  <a:srgbClr val="01070A"/>
                </a:solidFill>
                <a:ea typeface="Dosis"/>
              </a:rPr>
              <a:t>爬蟲進度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056732" y="2101722"/>
            <a:ext cx="1944767" cy="125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ea typeface="Arimo Bold"/>
              </a:rPr>
              <a:t>目錄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92922" y="663032"/>
            <a:ext cx="6702157" cy="125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ea typeface="Arimo Bold"/>
              </a:rPr>
              <a:t>基礎需求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85988" y="2995987"/>
            <a:ext cx="12716024" cy="6360312"/>
            <a:chOff x="0" y="0"/>
            <a:chExt cx="16954698" cy="84804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0"/>
              <a:ext cx="6261298" cy="987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50"/>
                </a:lnSpc>
                <a:spcBef>
                  <a:spcPct val="0"/>
                </a:spcBef>
              </a:pPr>
              <a:r>
                <a:rPr lang="en-US" sz="4393">
                  <a:solidFill>
                    <a:srgbClr val="0097B2"/>
                  </a:solidFill>
                  <a:ea typeface="Open Sans"/>
                </a:rPr>
                <a:t>① </a:t>
              </a:r>
              <a:r>
                <a:rPr lang="en-US" sz="4393">
                  <a:solidFill>
                    <a:srgbClr val="0097B2"/>
                  </a:solidFill>
                  <a:ea typeface="Open Sans"/>
                </a:rPr>
                <a:t>查詢地點需求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26123"/>
              <a:ext cx="6261298" cy="987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50"/>
                </a:lnSpc>
                <a:spcBef>
                  <a:spcPct val="0"/>
                </a:spcBef>
              </a:pPr>
              <a:r>
                <a:rPr lang="en-US" sz="4393">
                  <a:solidFill>
                    <a:srgbClr val="0097B2"/>
                  </a:solidFill>
                  <a:ea typeface="Open Sans"/>
                </a:rPr>
                <a:t>② 設定偏好模式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42730"/>
              <a:ext cx="6261298" cy="987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50"/>
                </a:lnSpc>
                <a:spcBef>
                  <a:spcPct val="0"/>
                </a:spcBef>
              </a:pPr>
              <a:r>
                <a:rPr lang="en-US" sz="4393">
                  <a:solidFill>
                    <a:srgbClr val="0097B2"/>
                  </a:solidFill>
                  <a:ea typeface="Open Sans"/>
                </a:rPr>
                <a:t>③ 排序查詢結果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459338"/>
              <a:ext cx="6261298" cy="987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50"/>
                </a:lnSpc>
                <a:spcBef>
                  <a:spcPct val="0"/>
                </a:spcBef>
              </a:pPr>
              <a:r>
                <a:rPr lang="en-US" sz="4393">
                  <a:solidFill>
                    <a:srgbClr val="0097B2"/>
                  </a:solidFill>
                  <a:ea typeface="Open Sans"/>
                </a:rPr>
                <a:t>④ 取得評論綱要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975945"/>
              <a:ext cx="6261298" cy="987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50"/>
                </a:lnSpc>
                <a:spcBef>
                  <a:spcPct val="0"/>
                </a:spcBef>
              </a:pPr>
              <a:r>
                <a:rPr lang="en-US" sz="4393">
                  <a:solidFill>
                    <a:srgbClr val="0097B2"/>
                  </a:solidFill>
                  <a:ea typeface="Open Sans"/>
                </a:rPr>
                <a:t>⑤ 重新量化評分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492552"/>
              <a:ext cx="6261298" cy="987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50"/>
                </a:lnSpc>
                <a:spcBef>
                  <a:spcPct val="0"/>
                </a:spcBef>
              </a:pPr>
              <a:r>
                <a:rPr lang="en-US" sz="4393">
                  <a:solidFill>
                    <a:srgbClr val="0097B2"/>
                  </a:solidFill>
                  <a:ea typeface="Open Sans"/>
                </a:rPr>
                <a:t>⑥ 近期熱門推薦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261298" y="89112"/>
              <a:ext cx="10693400" cy="666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0"/>
                </a:lnSpc>
                <a:spcBef>
                  <a:spcPct val="0"/>
                </a:spcBef>
              </a:pPr>
              <a:r>
                <a:rPr lang="en-US" sz="3093">
                  <a:solidFill>
                    <a:srgbClr val="A6A6A6"/>
                  </a:solidFill>
                  <a:ea typeface="Open Sans"/>
                </a:rPr>
                <a:t>輸入關鍵字並傳送給伺服器進行語言分析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261298" y="1610485"/>
              <a:ext cx="10693400" cy="666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0"/>
                </a:lnSpc>
                <a:spcBef>
                  <a:spcPct val="0"/>
                </a:spcBef>
              </a:pPr>
              <a:r>
                <a:rPr lang="en-US" sz="3093">
                  <a:solidFill>
                    <a:srgbClr val="A6A6A6"/>
                  </a:solidFill>
                  <a:ea typeface="Open Sans"/>
                </a:rPr>
                <a:t>自行設定偏好權重，個人化評分標準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261298" y="3127093"/>
              <a:ext cx="10693400" cy="666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0"/>
                </a:lnSpc>
                <a:spcBef>
                  <a:spcPct val="0"/>
                </a:spcBef>
              </a:pPr>
              <a:r>
                <a:rPr lang="en-US" sz="3093">
                  <a:solidFill>
                    <a:srgbClr val="A6A6A6"/>
                  </a:solidFill>
                  <a:ea typeface="Open Sans"/>
                </a:rPr>
                <a:t>得知排序後評分由高至低的項目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261298" y="4643700"/>
              <a:ext cx="10693400" cy="666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0"/>
                </a:lnSpc>
                <a:spcBef>
                  <a:spcPct val="0"/>
                </a:spcBef>
              </a:pPr>
              <a:r>
                <a:rPr lang="en-US" sz="3093">
                  <a:solidFill>
                    <a:srgbClr val="A6A6A6"/>
                  </a:solidFill>
                  <a:ea typeface="Open Sans"/>
                </a:rPr>
                <a:t>快速取得大部分評論的摘要與重點內容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261298" y="6160307"/>
              <a:ext cx="10693400" cy="666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0"/>
                </a:lnSpc>
                <a:spcBef>
                  <a:spcPct val="0"/>
                </a:spcBef>
              </a:pPr>
              <a:r>
                <a:rPr lang="en-US" sz="3093">
                  <a:solidFill>
                    <a:srgbClr val="A6A6A6"/>
                  </a:solidFill>
                  <a:ea typeface="Open Sans"/>
                </a:rPr>
                <a:t>透過信用評分系統，獲得更為真實的評價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261298" y="7676915"/>
              <a:ext cx="10693400" cy="666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0"/>
                </a:lnSpc>
                <a:spcBef>
                  <a:spcPct val="0"/>
                </a:spcBef>
              </a:pPr>
              <a:r>
                <a:rPr lang="en-US" sz="3093">
                  <a:solidFill>
                    <a:srgbClr val="A6A6A6"/>
                  </a:solidFill>
                  <a:ea typeface="Open Sans"/>
                </a:rPr>
                <a:t>獲得近期熱門查詢項目的推薦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486921" y="2111350"/>
            <a:ext cx="73141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8166"/>
                </a:solidFill>
                <a:ea typeface="Open Sans"/>
              </a:rPr>
              <a:t>輸入查詢需求後，系統提供排序後的</a:t>
            </a:r>
            <a:r>
              <a:rPr lang="en-US" sz="3200" u="sng">
                <a:solidFill>
                  <a:srgbClr val="FF8166"/>
                </a:solidFill>
                <a:ea typeface="Open Sans Bold"/>
              </a:rPr>
              <a:t>結果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52745" y="2875736"/>
            <a:ext cx="3878746" cy="6145155"/>
            <a:chOff x="0" y="0"/>
            <a:chExt cx="5171661" cy="819353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902667" cy="7980433"/>
              <a:chOff x="0" y="0"/>
              <a:chExt cx="880087" cy="143258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80087" cy="1432582"/>
              </a:xfrm>
              <a:custGeom>
                <a:avLst/>
                <a:gdLst/>
                <a:ahLst/>
                <a:cxnLst/>
                <a:rect r="r" b="b" t="t" l="l"/>
                <a:pathLst>
                  <a:path h="1432582" w="880087">
                    <a:moveTo>
                      <a:pt x="117908" y="0"/>
                    </a:moveTo>
                    <a:lnTo>
                      <a:pt x="762179" y="0"/>
                    </a:lnTo>
                    <a:cubicBezTo>
                      <a:pt x="827297" y="0"/>
                      <a:pt x="880087" y="52789"/>
                      <a:pt x="880087" y="117908"/>
                    </a:cubicBezTo>
                    <a:lnTo>
                      <a:pt x="880087" y="1314674"/>
                    </a:lnTo>
                    <a:cubicBezTo>
                      <a:pt x="880087" y="1379793"/>
                      <a:pt x="827297" y="1432582"/>
                      <a:pt x="762179" y="1432582"/>
                    </a:cubicBezTo>
                    <a:lnTo>
                      <a:pt x="117908" y="1432582"/>
                    </a:lnTo>
                    <a:cubicBezTo>
                      <a:pt x="52789" y="1432582"/>
                      <a:pt x="0" y="1379793"/>
                      <a:pt x="0" y="1314674"/>
                    </a:cubicBezTo>
                    <a:lnTo>
                      <a:pt x="0" y="117908"/>
                    </a:lnTo>
                    <a:cubicBezTo>
                      <a:pt x="0" y="52789"/>
                      <a:pt x="52789" y="0"/>
                      <a:pt x="1179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880087" cy="14802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675303" y="409389"/>
              <a:ext cx="3552060" cy="3552060"/>
            </a:xfrm>
            <a:custGeom>
              <a:avLst/>
              <a:gdLst/>
              <a:ahLst/>
              <a:cxnLst/>
              <a:rect r="r" b="b" t="t" l="l"/>
              <a:pathLst>
                <a:path h="3552060" w="3552060">
                  <a:moveTo>
                    <a:pt x="0" y="0"/>
                  </a:moveTo>
                  <a:lnTo>
                    <a:pt x="3552060" y="0"/>
                  </a:lnTo>
                  <a:lnTo>
                    <a:pt x="3552060" y="3552060"/>
                  </a:lnTo>
                  <a:lnTo>
                    <a:pt x="0" y="3552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87416" y="3913824"/>
              <a:ext cx="4527836" cy="579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9"/>
                </a:lnSpc>
                <a:spcBef>
                  <a:spcPct val="0"/>
                </a:spcBef>
              </a:pPr>
              <a:r>
                <a:rPr lang="en-US" sz="2671">
                  <a:solidFill>
                    <a:srgbClr val="01070A"/>
                  </a:solidFill>
                  <a:ea typeface="Carelia"/>
                </a:rPr>
                <a:t>雲端伺服器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13523" y="4873426"/>
              <a:ext cx="4858138" cy="3320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19"/>
                </a:lnSpc>
              </a:pPr>
              <a:r>
                <a:rPr lang="en-US" sz="2371">
                  <a:solidFill>
                    <a:srgbClr val="767FA5"/>
                  </a:solidFill>
                  <a:ea typeface="Open Sans"/>
                </a:rPr>
                <a:t>① 分析使用者查詢內容</a:t>
              </a:r>
            </a:p>
            <a:p>
              <a:pPr>
                <a:lnSpc>
                  <a:spcPts val="3319"/>
                </a:lnSpc>
              </a:pPr>
              <a:r>
                <a:rPr lang="en-US" sz="2371">
                  <a:solidFill>
                    <a:srgbClr val="767FA5"/>
                  </a:solidFill>
                  <a:ea typeface="Open Sans"/>
                </a:rPr>
                <a:t>② 建立關鍵查詢因子</a:t>
              </a:r>
            </a:p>
            <a:p>
              <a:pPr>
                <a:lnSpc>
                  <a:spcPts val="3319"/>
                </a:lnSpc>
              </a:pPr>
              <a:r>
                <a:rPr lang="en-US" sz="2371">
                  <a:solidFill>
                    <a:srgbClr val="767FA5"/>
                  </a:solidFill>
                  <a:latin typeface="Open Sans"/>
                  <a:ea typeface="Open Sans"/>
                </a:rPr>
                <a:t>③ 生成SQL查詢語法</a:t>
              </a:r>
            </a:p>
            <a:p>
              <a:pPr>
                <a:lnSpc>
                  <a:spcPts val="3319"/>
                </a:lnSpc>
              </a:pPr>
              <a:r>
                <a:rPr lang="en-US" sz="2371">
                  <a:solidFill>
                    <a:srgbClr val="767FA5"/>
                  </a:solidFill>
                  <a:ea typeface="Open Sans"/>
                </a:rPr>
                <a:t>④ 定期排程爬蟲資料</a:t>
              </a:r>
            </a:p>
            <a:p>
              <a:pPr>
                <a:lnSpc>
                  <a:spcPts val="3319"/>
                </a:lnSpc>
              </a:pPr>
              <a:r>
                <a:rPr lang="en-US" sz="2371">
                  <a:solidFill>
                    <a:srgbClr val="767FA5"/>
                  </a:solidFill>
                  <a:ea typeface="Open Sans"/>
                </a:rPr>
                <a:t>⑤ 整理資料以利儲存</a:t>
              </a:r>
            </a:p>
            <a:p>
              <a:pPr marL="0" indent="0" lvl="0">
                <a:lnSpc>
                  <a:spcPts val="33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28609" y="2875736"/>
            <a:ext cx="3878746" cy="5985325"/>
            <a:chOff x="0" y="0"/>
            <a:chExt cx="5171661" cy="798043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902667" cy="7980433"/>
              <a:chOff x="0" y="0"/>
              <a:chExt cx="880087" cy="143258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80087" cy="1432582"/>
              </a:xfrm>
              <a:custGeom>
                <a:avLst/>
                <a:gdLst/>
                <a:ahLst/>
                <a:cxnLst/>
                <a:rect r="r" b="b" t="t" l="l"/>
                <a:pathLst>
                  <a:path h="1432582" w="880087">
                    <a:moveTo>
                      <a:pt x="117908" y="0"/>
                    </a:moveTo>
                    <a:lnTo>
                      <a:pt x="762179" y="0"/>
                    </a:lnTo>
                    <a:cubicBezTo>
                      <a:pt x="827297" y="0"/>
                      <a:pt x="880087" y="52789"/>
                      <a:pt x="880087" y="117908"/>
                    </a:cubicBezTo>
                    <a:lnTo>
                      <a:pt x="880087" y="1314674"/>
                    </a:lnTo>
                    <a:cubicBezTo>
                      <a:pt x="880087" y="1379793"/>
                      <a:pt x="827297" y="1432582"/>
                      <a:pt x="762179" y="1432582"/>
                    </a:cubicBezTo>
                    <a:lnTo>
                      <a:pt x="117908" y="1432582"/>
                    </a:lnTo>
                    <a:cubicBezTo>
                      <a:pt x="52789" y="1432582"/>
                      <a:pt x="0" y="1379793"/>
                      <a:pt x="0" y="1314674"/>
                    </a:cubicBezTo>
                    <a:lnTo>
                      <a:pt x="0" y="117908"/>
                    </a:lnTo>
                    <a:cubicBezTo>
                      <a:pt x="0" y="52789"/>
                      <a:pt x="52789" y="0"/>
                      <a:pt x="1179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880087" cy="14802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675303" y="409389"/>
              <a:ext cx="3552060" cy="3552060"/>
            </a:xfrm>
            <a:custGeom>
              <a:avLst/>
              <a:gdLst/>
              <a:ahLst/>
              <a:cxnLst/>
              <a:rect r="r" b="b" t="t" l="l"/>
              <a:pathLst>
                <a:path h="3552060" w="3552060">
                  <a:moveTo>
                    <a:pt x="0" y="0"/>
                  </a:moveTo>
                  <a:lnTo>
                    <a:pt x="3552060" y="0"/>
                  </a:lnTo>
                  <a:lnTo>
                    <a:pt x="3552060" y="3552060"/>
                  </a:lnTo>
                  <a:lnTo>
                    <a:pt x="0" y="3552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87416" y="3913824"/>
              <a:ext cx="4527836" cy="579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9"/>
                </a:lnSpc>
                <a:spcBef>
                  <a:spcPct val="0"/>
                </a:spcBef>
              </a:pPr>
              <a:r>
                <a:rPr lang="en-US" sz="2671">
                  <a:solidFill>
                    <a:srgbClr val="01070A"/>
                  </a:solidFill>
                  <a:ea typeface="Carelia"/>
                </a:rPr>
                <a:t>資料庫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13523" y="4873426"/>
              <a:ext cx="4858138" cy="1084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19"/>
                </a:lnSpc>
              </a:pPr>
              <a:r>
                <a:rPr lang="en-US" sz="2371">
                  <a:solidFill>
                    <a:srgbClr val="767FA5"/>
                  </a:solidFill>
                  <a:latin typeface="Open Sans"/>
                  <a:ea typeface="Open Sans"/>
                </a:rPr>
                <a:t>① 返回SQL查詢結果</a:t>
              </a:r>
            </a:p>
            <a:p>
              <a:pPr marL="0" indent="0" lvl="0">
                <a:lnSpc>
                  <a:spcPts val="3319"/>
                </a:lnSpc>
                <a:spcBef>
                  <a:spcPct val="0"/>
                </a:spcBef>
              </a:pPr>
              <a:r>
                <a:rPr lang="en-US" sz="2371">
                  <a:solidFill>
                    <a:srgbClr val="767FA5"/>
                  </a:solidFill>
                  <a:ea typeface="Open Sans"/>
                </a:rPr>
                <a:t>② 儲存預處理的資料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15279" y="2875736"/>
            <a:ext cx="3940349" cy="5985325"/>
            <a:chOff x="0" y="0"/>
            <a:chExt cx="5253799" cy="798043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902667" cy="7980433"/>
              <a:chOff x="0" y="0"/>
              <a:chExt cx="880087" cy="143258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80087" cy="1432582"/>
              </a:xfrm>
              <a:custGeom>
                <a:avLst/>
                <a:gdLst/>
                <a:ahLst/>
                <a:cxnLst/>
                <a:rect r="r" b="b" t="t" l="l"/>
                <a:pathLst>
                  <a:path h="1432582" w="880087">
                    <a:moveTo>
                      <a:pt x="117908" y="0"/>
                    </a:moveTo>
                    <a:lnTo>
                      <a:pt x="762179" y="0"/>
                    </a:lnTo>
                    <a:cubicBezTo>
                      <a:pt x="827297" y="0"/>
                      <a:pt x="880087" y="52789"/>
                      <a:pt x="880087" y="117908"/>
                    </a:cubicBezTo>
                    <a:lnTo>
                      <a:pt x="880087" y="1314674"/>
                    </a:lnTo>
                    <a:cubicBezTo>
                      <a:pt x="880087" y="1379793"/>
                      <a:pt x="827297" y="1432582"/>
                      <a:pt x="762179" y="1432582"/>
                    </a:cubicBezTo>
                    <a:lnTo>
                      <a:pt x="117908" y="1432582"/>
                    </a:lnTo>
                    <a:cubicBezTo>
                      <a:pt x="52789" y="1432582"/>
                      <a:pt x="0" y="1379793"/>
                      <a:pt x="0" y="1314674"/>
                    </a:cubicBezTo>
                    <a:lnTo>
                      <a:pt x="0" y="117908"/>
                    </a:lnTo>
                    <a:cubicBezTo>
                      <a:pt x="0" y="52789"/>
                      <a:pt x="52789" y="0"/>
                      <a:pt x="1179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80087" cy="14802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675303" y="409389"/>
              <a:ext cx="3552060" cy="3552060"/>
            </a:xfrm>
            <a:custGeom>
              <a:avLst/>
              <a:gdLst/>
              <a:ahLst/>
              <a:cxnLst/>
              <a:rect r="r" b="b" t="t" l="l"/>
              <a:pathLst>
                <a:path h="3552060" w="3552060">
                  <a:moveTo>
                    <a:pt x="0" y="0"/>
                  </a:moveTo>
                  <a:lnTo>
                    <a:pt x="3552060" y="0"/>
                  </a:lnTo>
                  <a:lnTo>
                    <a:pt x="3552060" y="3552060"/>
                  </a:lnTo>
                  <a:lnTo>
                    <a:pt x="0" y="3552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87416" y="3913824"/>
              <a:ext cx="4527836" cy="579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9"/>
                </a:lnSpc>
                <a:spcBef>
                  <a:spcPct val="0"/>
                </a:spcBef>
              </a:pPr>
              <a:r>
                <a:rPr lang="en-US" sz="2671">
                  <a:solidFill>
                    <a:srgbClr val="01070A"/>
                  </a:solidFill>
                  <a:ea typeface="Carelia"/>
                </a:rPr>
                <a:t>使用者介面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68300" y="4873426"/>
              <a:ext cx="4885499" cy="2761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19"/>
                </a:lnSpc>
              </a:pPr>
              <a:r>
                <a:rPr lang="en-US" sz="2371">
                  <a:solidFill>
                    <a:srgbClr val="767FA5"/>
                  </a:solidFill>
                  <a:ea typeface="Open Sans"/>
                </a:rPr>
                <a:t>① 提供查詢地點功能</a:t>
              </a:r>
            </a:p>
            <a:p>
              <a:pPr>
                <a:lnSpc>
                  <a:spcPts val="3319"/>
                </a:lnSpc>
              </a:pPr>
              <a:r>
                <a:rPr lang="en-US" sz="2371">
                  <a:solidFill>
                    <a:srgbClr val="767FA5"/>
                  </a:solidFill>
                  <a:ea typeface="Open Sans"/>
                </a:rPr>
                <a:t>② 顯示地圖與搜尋結果</a:t>
              </a:r>
            </a:p>
            <a:p>
              <a:pPr>
                <a:lnSpc>
                  <a:spcPts val="3319"/>
                </a:lnSpc>
              </a:pPr>
              <a:r>
                <a:rPr lang="en-US" sz="2371">
                  <a:solidFill>
                    <a:srgbClr val="767FA5"/>
                  </a:solidFill>
                  <a:ea typeface="Open Sans"/>
                </a:rPr>
                <a:t>③ 會員登入與偏好設定</a:t>
              </a:r>
            </a:p>
            <a:p>
              <a:pPr>
                <a:lnSpc>
                  <a:spcPts val="3319"/>
                </a:lnSpc>
              </a:pPr>
              <a:r>
                <a:rPr lang="en-US" sz="2371">
                  <a:solidFill>
                    <a:srgbClr val="767FA5"/>
                  </a:solidFill>
                  <a:ea typeface="Open Sans"/>
                </a:rPr>
                <a:t>④ 與後端伺服器交互</a:t>
              </a:r>
            </a:p>
            <a:p>
              <a:pPr marL="0" indent="0" lvl="0">
                <a:lnSpc>
                  <a:spcPts val="33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569928" y="4439453"/>
            <a:ext cx="1222597" cy="3017720"/>
            <a:chOff x="0" y="0"/>
            <a:chExt cx="1630130" cy="40236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2127583"/>
              <a:ext cx="1630130" cy="1630130"/>
            </a:xfrm>
            <a:custGeom>
              <a:avLst/>
              <a:gdLst/>
              <a:ahLst/>
              <a:cxnLst/>
              <a:rect r="r" b="b" t="t" l="l"/>
              <a:pathLst>
                <a:path h="1630130" w="1630130">
                  <a:moveTo>
                    <a:pt x="0" y="0"/>
                  </a:moveTo>
                  <a:lnTo>
                    <a:pt x="1630130" y="0"/>
                  </a:lnTo>
                  <a:lnTo>
                    <a:pt x="1630130" y="1630129"/>
                  </a:lnTo>
                  <a:lnTo>
                    <a:pt x="0" y="1630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10800000">
              <a:off x="0" y="265915"/>
              <a:ext cx="1630130" cy="1630130"/>
            </a:xfrm>
            <a:custGeom>
              <a:avLst/>
              <a:gdLst/>
              <a:ahLst/>
              <a:cxnLst/>
              <a:rect r="r" b="b" t="t" l="l"/>
              <a:pathLst>
                <a:path h="1630130" w="1630130">
                  <a:moveTo>
                    <a:pt x="0" y="0"/>
                  </a:moveTo>
                  <a:lnTo>
                    <a:pt x="1630130" y="0"/>
                  </a:lnTo>
                  <a:lnTo>
                    <a:pt x="1630130" y="1630129"/>
                  </a:lnTo>
                  <a:lnTo>
                    <a:pt x="0" y="1630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38667" y="-47625"/>
              <a:ext cx="1352796" cy="579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9"/>
                </a:lnSpc>
                <a:spcBef>
                  <a:spcPct val="0"/>
                </a:spcBef>
              </a:pPr>
              <a:r>
                <a:rPr lang="en-US" sz="2671">
                  <a:solidFill>
                    <a:srgbClr val="01070A"/>
                  </a:solidFill>
                  <a:ea typeface="Carelia"/>
                </a:rPr>
                <a:t>結果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38667" y="3444173"/>
              <a:ext cx="1352796" cy="579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9"/>
                </a:lnSpc>
                <a:spcBef>
                  <a:spcPct val="0"/>
                </a:spcBef>
              </a:pPr>
              <a:r>
                <a:rPr lang="en-US" sz="2671">
                  <a:solidFill>
                    <a:srgbClr val="01070A"/>
                  </a:solidFill>
                  <a:ea typeface="Carelia"/>
                </a:rPr>
                <a:t>請求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202076" y="4439453"/>
            <a:ext cx="1222597" cy="3017720"/>
            <a:chOff x="0" y="0"/>
            <a:chExt cx="1630130" cy="40236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2127583"/>
              <a:ext cx="1630130" cy="1630130"/>
            </a:xfrm>
            <a:custGeom>
              <a:avLst/>
              <a:gdLst/>
              <a:ahLst/>
              <a:cxnLst/>
              <a:rect r="r" b="b" t="t" l="l"/>
              <a:pathLst>
                <a:path h="1630130" w="1630130">
                  <a:moveTo>
                    <a:pt x="0" y="0"/>
                  </a:moveTo>
                  <a:lnTo>
                    <a:pt x="1630130" y="0"/>
                  </a:lnTo>
                  <a:lnTo>
                    <a:pt x="1630130" y="1630129"/>
                  </a:lnTo>
                  <a:lnTo>
                    <a:pt x="0" y="1630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10800000">
              <a:off x="0" y="265915"/>
              <a:ext cx="1630130" cy="1630130"/>
            </a:xfrm>
            <a:custGeom>
              <a:avLst/>
              <a:gdLst/>
              <a:ahLst/>
              <a:cxnLst/>
              <a:rect r="r" b="b" t="t" l="l"/>
              <a:pathLst>
                <a:path h="1630130" w="1630130">
                  <a:moveTo>
                    <a:pt x="0" y="0"/>
                  </a:moveTo>
                  <a:lnTo>
                    <a:pt x="1630130" y="0"/>
                  </a:lnTo>
                  <a:lnTo>
                    <a:pt x="1630130" y="1630129"/>
                  </a:lnTo>
                  <a:lnTo>
                    <a:pt x="0" y="1630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38667" y="-47625"/>
              <a:ext cx="1352796" cy="579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9"/>
                </a:lnSpc>
                <a:spcBef>
                  <a:spcPct val="0"/>
                </a:spcBef>
              </a:pPr>
              <a:r>
                <a:rPr lang="en-US" sz="2671">
                  <a:solidFill>
                    <a:srgbClr val="01070A"/>
                  </a:solidFill>
                  <a:ea typeface="Carelia"/>
                </a:rPr>
                <a:t>結果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38667" y="3444173"/>
              <a:ext cx="1352796" cy="579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9"/>
                </a:lnSpc>
                <a:spcBef>
                  <a:spcPct val="0"/>
                </a:spcBef>
              </a:pPr>
              <a:r>
                <a:rPr lang="en-US" sz="2671">
                  <a:solidFill>
                    <a:srgbClr val="01070A"/>
                  </a:solidFill>
                  <a:ea typeface="Carelia"/>
                </a:rPr>
                <a:t>查詢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6859536" y="663032"/>
            <a:ext cx="4568927" cy="125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ea typeface="Arimo Bold"/>
              </a:rPr>
              <a:t>專題架構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95095" y="663032"/>
            <a:ext cx="8097809" cy="125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Arimo Bold"/>
                <a:ea typeface="Arimo Bold"/>
              </a:rPr>
              <a:t>介面設計-主介面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77076" y="2217461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3" y="0"/>
                </a:lnTo>
                <a:lnTo>
                  <a:pt x="13457223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49878" y="2217461"/>
            <a:ext cx="3161045" cy="7569687"/>
          </a:xfrm>
          <a:custGeom>
            <a:avLst/>
            <a:gdLst/>
            <a:ahLst/>
            <a:cxnLst/>
            <a:rect r="r" b="b" t="t" l="l"/>
            <a:pathLst>
              <a:path h="7569687" w="3161045">
                <a:moveTo>
                  <a:pt x="0" y="0"/>
                </a:moveTo>
                <a:lnTo>
                  <a:pt x="3161046" y="0"/>
                </a:lnTo>
                <a:lnTo>
                  <a:pt x="3161046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95095" y="663032"/>
            <a:ext cx="8097809" cy="125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Arimo Bold"/>
                <a:ea typeface="Arimo Bold"/>
              </a:rPr>
              <a:t>介面設計-詳細資料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415389" y="2233336"/>
            <a:ext cx="13444773" cy="7569687"/>
          </a:xfrm>
          <a:custGeom>
            <a:avLst/>
            <a:gdLst/>
            <a:ahLst/>
            <a:cxnLst/>
            <a:rect r="r" b="b" t="t" l="l"/>
            <a:pathLst>
              <a:path h="7569687" w="13444773">
                <a:moveTo>
                  <a:pt x="0" y="0"/>
                </a:moveTo>
                <a:lnTo>
                  <a:pt x="13444773" y="0"/>
                </a:lnTo>
                <a:lnTo>
                  <a:pt x="13444773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55678" y="2508511"/>
            <a:ext cx="12776645" cy="6874101"/>
          </a:xfrm>
          <a:custGeom>
            <a:avLst/>
            <a:gdLst/>
            <a:ahLst/>
            <a:cxnLst/>
            <a:rect r="r" b="b" t="t" l="l"/>
            <a:pathLst>
              <a:path h="6874101" w="12776645">
                <a:moveTo>
                  <a:pt x="0" y="0"/>
                </a:moveTo>
                <a:lnTo>
                  <a:pt x="12776644" y="0"/>
                </a:lnTo>
                <a:lnTo>
                  <a:pt x="12776644" y="6874101"/>
                </a:lnTo>
                <a:lnTo>
                  <a:pt x="0" y="687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5095" y="663032"/>
            <a:ext cx="8097809" cy="125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ea typeface="Arimo Bold"/>
              </a:rPr>
              <a:t>爬蟲進度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59536" y="663032"/>
            <a:ext cx="4568927" cy="125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ea typeface="Arimo Bold"/>
              </a:rPr>
              <a:t>技術學習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85988" y="2363760"/>
            <a:ext cx="4695974" cy="76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0"/>
              </a:lnSpc>
              <a:spcBef>
                <a:spcPct val="0"/>
              </a:spcBef>
            </a:pPr>
            <a:r>
              <a:rPr lang="en-US" sz="4393">
                <a:solidFill>
                  <a:srgbClr val="0097B2"/>
                </a:solidFill>
                <a:ea typeface="Open Sans"/>
              </a:rPr>
              <a:t>① 網頁設計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85988" y="3504790"/>
            <a:ext cx="4695974" cy="76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0"/>
              </a:lnSpc>
              <a:spcBef>
                <a:spcPct val="0"/>
              </a:spcBef>
            </a:pPr>
            <a:r>
              <a:rPr lang="en-US" sz="4393">
                <a:solidFill>
                  <a:srgbClr val="0097B2"/>
                </a:solidFill>
                <a:ea typeface="Open Sans"/>
              </a:rPr>
              <a:t>② 伺服器架設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85988" y="4642245"/>
            <a:ext cx="4695974" cy="76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0"/>
              </a:lnSpc>
              <a:spcBef>
                <a:spcPct val="0"/>
              </a:spcBef>
            </a:pPr>
            <a:r>
              <a:rPr lang="en-US" sz="4393">
                <a:solidFill>
                  <a:srgbClr val="0097B2"/>
                </a:solidFill>
                <a:latin typeface="Open Sans"/>
                <a:ea typeface="Open Sans"/>
              </a:rPr>
              <a:t>③ API 串接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85988" y="5779701"/>
            <a:ext cx="4695974" cy="76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0"/>
              </a:lnSpc>
              <a:spcBef>
                <a:spcPct val="0"/>
              </a:spcBef>
            </a:pPr>
            <a:r>
              <a:rPr lang="en-US" sz="4393">
                <a:solidFill>
                  <a:srgbClr val="0097B2"/>
                </a:solidFill>
                <a:ea typeface="Open Sans"/>
              </a:rPr>
              <a:t>④ 語言模型分析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85988" y="6917156"/>
            <a:ext cx="4695974" cy="76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0"/>
              </a:lnSpc>
              <a:spcBef>
                <a:spcPct val="0"/>
              </a:spcBef>
            </a:pPr>
            <a:r>
              <a:rPr lang="en-US" sz="4393">
                <a:solidFill>
                  <a:srgbClr val="0097B2"/>
                </a:solidFill>
                <a:ea typeface="Open Sans"/>
              </a:rPr>
              <a:t>⑤ 網路爬蟲程式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85988" y="8054612"/>
            <a:ext cx="4695974" cy="76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0"/>
              </a:lnSpc>
              <a:spcBef>
                <a:spcPct val="0"/>
              </a:spcBef>
            </a:pPr>
            <a:r>
              <a:rPr lang="en-US" sz="4393">
                <a:solidFill>
                  <a:srgbClr val="0097B2"/>
                </a:solidFill>
                <a:ea typeface="Open Sans"/>
              </a:rPr>
              <a:t>⑥ 資料庫設計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81962" y="2513938"/>
            <a:ext cx="8496300" cy="51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0"/>
              </a:lnSpc>
              <a:spcBef>
                <a:spcPct val="0"/>
              </a:spcBef>
            </a:pPr>
            <a:r>
              <a:rPr lang="en-US" sz="3093">
                <a:solidFill>
                  <a:srgbClr val="A6A6A6"/>
                </a:solidFill>
                <a:latin typeface="Open Sans"/>
                <a:ea typeface="Open Sans"/>
              </a:rPr>
              <a:t>HTML、CSS、JavaScript的前端介面與後端串接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81962" y="3654968"/>
            <a:ext cx="8496300" cy="51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0"/>
              </a:lnSpc>
              <a:spcBef>
                <a:spcPct val="0"/>
              </a:spcBef>
            </a:pPr>
            <a:r>
              <a:rPr lang="en-US" sz="3093">
                <a:solidFill>
                  <a:srgbClr val="A6A6A6"/>
                </a:solidFill>
                <a:ea typeface="Open Sans"/>
              </a:rPr>
              <a:t>架設伺服器來接受前端、統整結果與查詢資料庫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81962" y="4789249"/>
            <a:ext cx="8496300" cy="51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0"/>
              </a:lnSpc>
              <a:spcBef>
                <a:spcPct val="0"/>
              </a:spcBef>
            </a:pPr>
            <a:r>
              <a:rPr lang="en-US" sz="3093">
                <a:solidFill>
                  <a:srgbClr val="A6A6A6"/>
                </a:solidFill>
                <a:latin typeface="Open Sans"/>
                <a:ea typeface="Open Sans"/>
              </a:rPr>
              <a:t>嵌入ChatGPT-API以及GoogleMap-API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81962" y="5929879"/>
            <a:ext cx="8496300" cy="51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0"/>
              </a:lnSpc>
              <a:spcBef>
                <a:spcPct val="0"/>
              </a:spcBef>
            </a:pPr>
            <a:r>
              <a:rPr lang="en-US" sz="3093">
                <a:solidFill>
                  <a:srgbClr val="A6A6A6"/>
                </a:solidFill>
                <a:latin typeface="Open Sans"/>
                <a:ea typeface="Open Sans"/>
              </a:rPr>
              <a:t>透過ChatGPT-API以解析使用者需求與分析評論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81962" y="7067334"/>
            <a:ext cx="8496300" cy="51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0"/>
              </a:lnSpc>
              <a:spcBef>
                <a:spcPct val="0"/>
              </a:spcBef>
            </a:pPr>
            <a:r>
              <a:rPr lang="en-US" sz="3093">
                <a:solidFill>
                  <a:srgbClr val="A6A6A6"/>
                </a:solidFill>
                <a:latin typeface="Open Sans"/>
                <a:ea typeface="Open Sans"/>
              </a:rPr>
              <a:t>定期排程從GoogleMap中爬取地點與相關資訊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81962" y="8204790"/>
            <a:ext cx="8496300" cy="51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0"/>
              </a:lnSpc>
              <a:spcBef>
                <a:spcPct val="0"/>
              </a:spcBef>
            </a:pPr>
            <a:r>
              <a:rPr lang="en-US" sz="3093">
                <a:solidFill>
                  <a:srgbClr val="A6A6A6"/>
                </a:solidFill>
                <a:ea typeface="Open Sans"/>
              </a:rPr>
              <a:t>設計關聯式資料表欄位關係與資料儲存結構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DAF_ZTnw20Y</dc:identifier>
  <dcterms:modified xsi:type="dcterms:W3CDTF">2011-08-01T06:04:30Z</dcterms:modified>
  <cp:revision>1</cp:revision>
  <dc:title>Literature</dc:title>
</cp:coreProperties>
</file>